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705" r:id="rId3"/>
    <p:sldId id="707" r:id="rId4"/>
    <p:sldId id="487" r:id="rId5"/>
    <p:sldId id="708" r:id="rId6"/>
    <p:sldId id="263" r:id="rId7"/>
    <p:sldId id="709" r:id="rId8"/>
    <p:sldId id="706" r:id="rId9"/>
    <p:sldId id="258" r:id="rId10"/>
    <p:sldId id="266" r:id="rId11"/>
    <p:sldId id="710" r:id="rId12"/>
    <p:sldId id="711" r:id="rId13"/>
    <p:sldId id="257" r:id="rId14"/>
    <p:sldId id="259" r:id="rId15"/>
    <p:sldId id="267" r:id="rId16"/>
    <p:sldId id="268" r:id="rId17"/>
    <p:sldId id="270" r:id="rId18"/>
    <p:sldId id="712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8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DE64AA-474A-3E45-A4B1-A92F3439D7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0C43B-6B8F-1D42-ABE8-95C2C582CB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B4FA5-A73D-7546-A8F9-7CD89E8A240B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54907-59D2-DE44-9320-7C6F370D52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F8955-BEF7-9742-AB0B-DA5E2DA216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CE2A6-5C64-CE4D-9403-E69AB078D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08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FDF01-6EE2-C64D-A09F-311EF4153CC1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5D43A-129A-1246-8F0A-8A12F2988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19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>
            <a:extLst>
              <a:ext uri="{FF2B5EF4-FFF2-40B4-BE49-F238E27FC236}">
                <a16:creationId xmlns:a16="http://schemas.microsoft.com/office/drawing/2014/main" id="{4B7EBB0D-89B0-C541-81E8-0AEC83D8FF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1A58819-5653-FA4C-AEE6-7DC4BB230E10}" type="slidenum">
              <a:rPr lang="en-US" altLang="en-US" sz="1200" b="0"/>
              <a:pPr/>
              <a:t>4</a:t>
            </a:fld>
            <a:endParaRPr lang="en-US" altLang="en-US" sz="1200" b="0"/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48C8447B-24B4-D84A-95A8-8FEFD28576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F3009455-A64B-2349-ADAC-443D719E7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For the invasive mosquito </a:t>
            </a:r>
            <a:r>
              <a:rPr lang="en-US" altLang="en-US" i="1">
                <a:ea typeface="ＭＳ Ｐゴシック" panose="020B0600070205080204" pitchFamily="34" charset="-128"/>
              </a:rPr>
              <a:t>Aedes albopictus</a:t>
            </a:r>
            <a:r>
              <a:rPr lang="en-US" altLang="en-US">
                <a:ea typeface="ＭＳ Ｐゴシック" panose="020B0600070205080204" pitchFamily="34" charset="-128"/>
              </a:rPr>
              <a:t>, pupal and adult females are photoperiodically sensitive and produce diapausing eggs under the influence of short days.  </a:t>
            </a:r>
          </a:p>
        </p:txBody>
      </p:sp>
    </p:spTree>
    <p:extLst>
      <p:ext uri="{BB962C8B-B14F-4D97-AF65-F5344CB8AC3E}">
        <p14:creationId xmlns:p14="http://schemas.microsoft.com/office/powerpoint/2010/main" val="355917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281D-3917-2541-A8F3-04975B375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A5A3E-4524-C446-8733-A74948A9A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60D17-7DE6-7645-BB1D-30D381055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137E7-313B-2D44-9A58-4CB5AC70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3376-20B6-8848-B5E4-06D30763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4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9FEA-F90E-4447-B98F-5A0D87D1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1F2D2-2296-9D43-9D89-A263EAF48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1186F-12C2-1441-86EE-2056195F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2990D-198B-FA46-BAE8-E7F73F849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1142C-71B3-E245-BA0A-E0034EF8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4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036A4-F3C4-4947-8EC6-CF97CBCFE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D3421-0FB4-7F41-82AE-1E4C9191A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9A32B-2B34-5848-98B0-2E025C0B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17A18-3076-2B47-8A4F-4A13B3BCC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04E6-2038-8C45-80BB-D2EBCD8EE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44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03938AB-E62D-DD40-8CF3-AA2005358A64}"/>
              </a:ext>
            </a:extLst>
          </p:cNvPr>
          <p:cNvSpPr>
            <a:spLocks noGrp="1"/>
          </p:cNvSpPr>
          <p:nvPr/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endParaRPr lang="en-US" altLang="en-US" sz="4400">
              <a:latin typeface="Calibri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04E9221-8FE6-9B4F-ABBB-9D02348883CB}"/>
              </a:ext>
            </a:extLst>
          </p:cNvPr>
          <p:cNvSpPr>
            <a:spLocks noGrp="1"/>
          </p:cNvSpPr>
          <p:nvPr/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  <a:defRPr/>
            </a:pPr>
            <a:endParaRPr lang="en-US" altLang="en-US" sz="3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4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60B5-9DB2-2F46-8C7B-AB46E986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2F3CC-A43A-EA4F-8C9B-3C4001B25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75F7F-0477-FC4F-B4CD-BDD35C707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6C9BE-CE59-844B-B3F1-4DD8CC06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35127-645F-734F-AE3E-E592F4DF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4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DD9C-2B9F-4544-91C9-B0E9B9E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F0D39-8775-4B4F-8959-F3A252488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885D7-FA97-4740-BEE8-1BA3168CA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9C230-80BF-D74F-B594-4C77E7BE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11B80-9A35-804A-BF7E-8986B534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4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5E7A-6087-5E48-92C0-DEB32204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26324-EE26-8342-B9B3-73F0E8FB3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604ED-0AA6-4C4D-969C-B57199750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68061-BACD-C14D-A06D-7DE20AA6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02C51-090F-FF4E-9518-65121B75E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FB6CC-024B-D548-95B0-A2BB0824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41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7B8BD-947C-EE41-969C-4C86C4171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FAB5B-F1AF-7E47-8824-1C8315580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EE954-ACB4-C348-A5F0-3F0BA4BB0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6A3D8-0FC9-974F-A43B-3E74708EE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644BD6-C711-904E-8E24-1B43AAA3C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8EBC01-577C-2946-B2F2-387E9F5E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B0531-8B84-5E43-9D5A-3B6404F4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A015CC-DADF-7C4B-80D2-AF32754D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6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39D8-7959-6840-9C95-9C0E6E51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4C9C7-D590-1040-B676-C855B45AD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ED3BB-5ACB-FC46-831B-538A87F7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B1A8E-3D6E-B848-A3F7-EC9AB903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9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376697-C696-A545-B58D-64AE7661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AE861-D794-8744-B3DC-18DB2822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9680C-98A9-324A-80DC-E2305C3F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66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3E34C-056F-D742-8044-B2D7B0FE8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8540A-DF86-7345-8DBC-040074E71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D4887-C245-B94E-95A4-170F973FF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40ED8-EF48-314B-92BB-E4F72F62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0910F-D628-F54F-8414-82F844BC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E32C0-84D7-9148-9270-592F0658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5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AFD3-1FBC-2E43-A965-9908DA0D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709CFB-FA5F-7C4F-8476-DC529EF44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3F238-9B6C-D34C-A76B-61996A77B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4DEF7-998A-DD43-89F8-4A95A67F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7A619-13BD-774F-94C5-45E4F820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CA1CE-E613-6745-9449-CAEA467E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1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6FB02C-B1C6-E646-9095-FF51B89B5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02BFA-D207-8B40-9F9F-2A1A9C881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49337-2FC2-9D4A-972B-004203027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FF331-341F-9B42-BD18-C9CF88A40015}" type="datetimeFigureOut">
              <a:rPr lang="en-US" smtClean="0"/>
              <a:t>2/26/20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EE1BA-065C-B84C-9264-65DA55047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698A5-7FDE-8847-B498-787E2D19A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F91CD-0A57-1040-9639-5D0B07EC9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6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5A5D-1943-7B4E-9D17-2D132AA9C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3339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Adaptation of an invasive mosquito to growing seasons across multiple geographic scales</a:t>
            </a:r>
            <a:endParaRPr lang="en-US" sz="27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1666D-DEEE-0E4C-ABCF-81BC3FB519E1}"/>
              </a:ext>
            </a:extLst>
          </p:cNvPr>
          <p:cNvSpPr/>
          <p:nvPr/>
        </p:nvSpPr>
        <p:spPr>
          <a:xfrm>
            <a:off x="1524000" y="3165211"/>
            <a:ext cx="9520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Sasha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Mushegian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Naresh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Neupane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Zach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Batz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Moto Mogi, Nobuko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Tuno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Leslie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Peter Armbruster</a:t>
            </a:r>
          </a:p>
        </p:txBody>
      </p:sp>
      <p:pic>
        <p:nvPicPr>
          <p:cNvPr id="5" name="Picture 43" descr="GUSeal Hi white transback.png">
            <a:extLst>
              <a:ext uri="{FF2B5EF4-FFF2-40B4-BE49-F238E27FC236}">
                <a16:creationId xmlns:a16="http://schemas.microsoft.com/office/drawing/2014/main" id="{F3B809BA-434F-234E-A65F-995276C17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149" y="2727325"/>
            <a:ext cx="3181351" cy="327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3" descr="GUSeal Hi white transback.png">
            <a:extLst>
              <a:ext uri="{FF2B5EF4-FFF2-40B4-BE49-F238E27FC236}">
                <a16:creationId xmlns:a16="http://schemas.microsoft.com/office/drawing/2014/main" id="{177B5FD2-48A0-1E4B-9084-6754886682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09" y="4213185"/>
            <a:ext cx="2378362" cy="244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9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F8EE88-BF36-9440-9191-7D7A4103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364" y="1056450"/>
            <a:ext cx="8122170" cy="580155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50FE6E-A76E-2545-9412-7D1931B65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26683"/>
              </p:ext>
            </p:extLst>
          </p:nvPr>
        </p:nvGraphicFramePr>
        <p:xfrm>
          <a:off x="325510" y="4541726"/>
          <a:ext cx="3214054" cy="210312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402715">
                  <a:extLst>
                    <a:ext uri="{9D8B030D-6E8A-4147-A177-3AD203B41FA5}">
                      <a16:colId xmlns:a16="http://schemas.microsoft.com/office/drawing/2014/main" val="1579848167"/>
                    </a:ext>
                  </a:extLst>
                </a:gridCol>
                <a:gridCol w="760413">
                  <a:extLst>
                    <a:ext uri="{9D8B030D-6E8A-4147-A177-3AD203B41FA5}">
                      <a16:colId xmlns:a16="http://schemas.microsoft.com/office/drawing/2014/main" val="1809871886"/>
                    </a:ext>
                  </a:extLst>
                </a:gridCol>
                <a:gridCol w="655638">
                  <a:extLst>
                    <a:ext uri="{9D8B030D-6E8A-4147-A177-3AD203B41FA5}">
                      <a16:colId xmlns:a16="http://schemas.microsoft.com/office/drawing/2014/main" val="2218369529"/>
                    </a:ext>
                  </a:extLst>
                </a:gridCol>
                <a:gridCol w="395288">
                  <a:extLst>
                    <a:ext uri="{9D8B030D-6E8A-4147-A177-3AD203B41FA5}">
                      <a16:colId xmlns:a16="http://schemas.microsoft.com/office/drawing/2014/main" val="1743566510"/>
                    </a:ext>
                  </a:extLst>
                </a:gridCol>
              </a:tblGrid>
              <a:tr h="201930">
                <a:tc>
                  <a:txBody>
                    <a:bodyPr/>
                    <a:lstStyle/>
                    <a:p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 value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Pr</a:t>
                      </a:r>
                      <a:r>
                        <a:rPr lang="en-US" sz="1600" dirty="0">
                          <a:effectLst/>
                        </a:rPr>
                        <a:t>(&gt;F)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337637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latitude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268.479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&lt;0.001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***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4661628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country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35.801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&lt;0.001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***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0401786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year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22.405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&lt;0.001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***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09990458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lat:country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1.849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0.183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1046168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lat:year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1.955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0.171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64856552"/>
                  </a:ext>
                </a:extLst>
              </a:tr>
              <a:tr h="1650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country:year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0.354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0.556</a:t>
                      </a:r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00207037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</a:rPr>
                        <a:t>lat:country:year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0.412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0.525</a:t>
                      </a:r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en-US" sz="16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8220033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E6DFF0B-4FB1-A44F-A5F0-5CCCDDC4C196}"/>
              </a:ext>
            </a:extLst>
          </p:cNvPr>
          <p:cNvSpPr/>
          <p:nvPr/>
        </p:nvSpPr>
        <p:spPr>
          <a:xfrm>
            <a:off x="113805" y="129240"/>
            <a:ext cx="10210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Critical photoperiod increases with latitude in US and Japan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6307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71FB03-B768-4945-B533-B12B995ADACE}"/>
              </a:ext>
            </a:extLst>
          </p:cNvPr>
          <p:cNvSpPr/>
          <p:nvPr/>
        </p:nvSpPr>
        <p:spPr>
          <a:xfrm>
            <a:off x="582593" y="549417"/>
            <a:ext cx="1006611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Critical photoperiod increases with latitude in both the native and introduced range of </a:t>
            </a:r>
            <a:r>
              <a:rPr lang="en-US" sz="30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Aedes</a:t>
            </a:r>
            <a:r>
              <a:rPr lang="en-US" sz="3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0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albopictus</a:t>
            </a:r>
            <a:r>
              <a:rPr lang="en-US" sz="30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Slope of clines unchanged since 2008</a:t>
            </a:r>
          </a:p>
          <a:p>
            <a:pPr lvl="1"/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Latitude-specific critical photoperiods suggest that diapause entry is earlier in Japan compared to the 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Consistent continent-scale difference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is diapause timing optimized?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8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9DA4-9D03-7C42-A367-560759E1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30" y="72394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Predicting optimal diapause timing using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growing degree days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(GDD)?</a:t>
            </a: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89B0E-2F47-2947-AB19-E92D5A4C4DEC}"/>
              </a:ext>
            </a:extLst>
          </p:cNvPr>
          <p:cNvSpPr/>
          <p:nvPr/>
        </p:nvSpPr>
        <p:spPr>
          <a:xfrm>
            <a:off x="641430" y="1914039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GDD models widely used in agriculture for plant/pest phenology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Temperature-dependent development rates = life cycle requires accumulation of degree-days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Optimal diapause date can be </a:t>
            </a:r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later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 time required to complete another generation under specific temperature conditions</a:t>
            </a:r>
            <a:endParaRPr lang="en-US" sz="24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141B1-616B-644B-996A-A23BCC9A3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0"/>
          <a:stretch/>
        </p:blipFill>
        <p:spPr>
          <a:xfrm>
            <a:off x="7457853" y="1772879"/>
            <a:ext cx="4561130" cy="2767224"/>
          </a:xfrm>
          <a:prstGeom prst="rect">
            <a:avLst/>
          </a:prstGeom>
        </p:spPr>
      </p:pic>
      <p:pic>
        <p:nvPicPr>
          <p:cNvPr id="4098" name="Picture 2" descr="https://www.butterflyinformatics.org/sites/default/files/styles/person_thumbnail/public/leslie.jpg?itok=kGAjBEpT">
            <a:extLst>
              <a:ext uri="{FF2B5EF4-FFF2-40B4-BE49-F238E27FC236}">
                <a16:creationId xmlns:a16="http://schemas.microsoft.com/office/drawing/2014/main" id="{FB9D4E3F-EBFA-ED4F-824A-FFDA70DE6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983" y="4636542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5CFF7C-9EDC-EA4F-A32B-10B12437CE1F}"/>
              </a:ext>
            </a:extLst>
          </p:cNvPr>
          <p:cNvSpPr/>
          <p:nvPr/>
        </p:nvSpPr>
        <p:spPr>
          <a:xfrm>
            <a:off x="11047135" y="6541542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Leslie </a:t>
            </a:r>
            <a:r>
              <a:rPr lang="en-US" altLang="en-US" dirty="0" err="1"/>
              <a:t>Ries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839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D7B34C-CC26-D248-A47F-2E4D5C628BFB}"/>
              </a:ext>
            </a:extLst>
          </p:cNvPr>
          <p:cNvSpPr/>
          <p:nvPr/>
        </p:nvSpPr>
        <p:spPr>
          <a:xfrm>
            <a:off x="863028" y="452970"/>
            <a:ext cx="6832072" cy="5467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3B0289-4375-974A-ACF3-BCFA27F47DFC}"/>
              </a:ext>
            </a:extLst>
          </p:cNvPr>
          <p:cNvCxnSpPr>
            <a:cxnSpLocks/>
          </p:cNvCxnSpPr>
          <p:nvPr/>
        </p:nvCxnSpPr>
        <p:spPr>
          <a:xfrm flipV="1">
            <a:off x="726840" y="4950685"/>
            <a:ext cx="7110919" cy="12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8597583-95FC-D441-8B26-09766E99D48A}"/>
              </a:ext>
            </a:extLst>
          </p:cNvPr>
          <p:cNvSpPr/>
          <p:nvPr/>
        </p:nvSpPr>
        <p:spPr>
          <a:xfrm>
            <a:off x="882483" y="4957179"/>
            <a:ext cx="420624" cy="9630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FE080C-3D9E-7D4F-9068-DD710853C43F}"/>
              </a:ext>
            </a:extLst>
          </p:cNvPr>
          <p:cNvSpPr/>
          <p:nvPr/>
        </p:nvSpPr>
        <p:spPr>
          <a:xfrm>
            <a:off x="1307258" y="4953934"/>
            <a:ext cx="420624" cy="9630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6C3177-3EFC-5B44-AB4D-18DE8A8A9855}"/>
              </a:ext>
            </a:extLst>
          </p:cNvPr>
          <p:cNvSpPr/>
          <p:nvPr/>
        </p:nvSpPr>
        <p:spPr>
          <a:xfrm>
            <a:off x="1735277" y="4953932"/>
            <a:ext cx="420624" cy="9630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530F54-656F-FB44-980A-01FC55B04C13}"/>
              </a:ext>
            </a:extLst>
          </p:cNvPr>
          <p:cNvSpPr/>
          <p:nvPr/>
        </p:nvSpPr>
        <p:spPr>
          <a:xfrm>
            <a:off x="2163289" y="4953934"/>
            <a:ext cx="418289" cy="9630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BCF96E-94B8-354E-B4EE-2F0B88B1D9B8}"/>
              </a:ext>
            </a:extLst>
          </p:cNvPr>
          <p:cNvSpPr/>
          <p:nvPr/>
        </p:nvSpPr>
        <p:spPr>
          <a:xfrm>
            <a:off x="2579737" y="4953937"/>
            <a:ext cx="418289" cy="9630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D5526F-DE9A-8B40-BA98-3C553EFECDFF}"/>
              </a:ext>
            </a:extLst>
          </p:cNvPr>
          <p:cNvSpPr/>
          <p:nvPr/>
        </p:nvSpPr>
        <p:spPr>
          <a:xfrm>
            <a:off x="3016087" y="4950692"/>
            <a:ext cx="418289" cy="9630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5AD15A-6057-DE47-B574-B6ABC8017328}"/>
              </a:ext>
            </a:extLst>
          </p:cNvPr>
          <p:cNvSpPr/>
          <p:nvPr/>
        </p:nvSpPr>
        <p:spPr>
          <a:xfrm>
            <a:off x="3444106" y="4950690"/>
            <a:ext cx="418289" cy="9630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E6B243-9F67-1549-9263-387E43C53EBE}"/>
              </a:ext>
            </a:extLst>
          </p:cNvPr>
          <p:cNvSpPr/>
          <p:nvPr/>
        </p:nvSpPr>
        <p:spPr>
          <a:xfrm>
            <a:off x="3872118" y="4950692"/>
            <a:ext cx="418289" cy="9630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248D15-D374-7441-B907-A22B76DDC72F}"/>
              </a:ext>
            </a:extLst>
          </p:cNvPr>
          <p:cNvSpPr/>
          <p:nvPr/>
        </p:nvSpPr>
        <p:spPr>
          <a:xfrm>
            <a:off x="4293659" y="4963659"/>
            <a:ext cx="418289" cy="9630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166FCA-AD51-CF4C-9D69-2788CBE51647}"/>
              </a:ext>
            </a:extLst>
          </p:cNvPr>
          <p:cNvSpPr/>
          <p:nvPr/>
        </p:nvSpPr>
        <p:spPr>
          <a:xfrm>
            <a:off x="4718434" y="4960414"/>
            <a:ext cx="418289" cy="96303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136321-4EAC-B142-83E1-F0F1E9B6D8BC}"/>
              </a:ext>
            </a:extLst>
          </p:cNvPr>
          <p:cNvSpPr/>
          <p:nvPr/>
        </p:nvSpPr>
        <p:spPr>
          <a:xfrm>
            <a:off x="5146453" y="4963655"/>
            <a:ext cx="418289" cy="95979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6B6286-42C3-4F4F-BFEB-CB1AB2A3F150}"/>
              </a:ext>
            </a:extLst>
          </p:cNvPr>
          <p:cNvSpPr/>
          <p:nvPr/>
        </p:nvSpPr>
        <p:spPr>
          <a:xfrm>
            <a:off x="5574465" y="5148326"/>
            <a:ext cx="418289" cy="77512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CEA178-A4E7-8045-90CC-14CBEB35C858}"/>
              </a:ext>
            </a:extLst>
          </p:cNvPr>
          <p:cNvSpPr/>
          <p:nvPr/>
        </p:nvSpPr>
        <p:spPr>
          <a:xfrm>
            <a:off x="5997616" y="5239280"/>
            <a:ext cx="418289" cy="6776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E629AE-0472-2444-BC0D-C066AC1D6177}"/>
              </a:ext>
            </a:extLst>
          </p:cNvPr>
          <p:cNvSpPr/>
          <p:nvPr/>
        </p:nvSpPr>
        <p:spPr>
          <a:xfrm>
            <a:off x="6420779" y="5362494"/>
            <a:ext cx="418289" cy="5512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4FCE3-77E7-9241-9C03-85C5F074DAED}"/>
              </a:ext>
            </a:extLst>
          </p:cNvPr>
          <p:cNvSpPr/>
          <p:nvPr/>
        </p:nvSpPr>
        <p:spPr>
          <a:xfrm>
            <a:off x="6848798" y="5482460"/>
            <a:ext cx="418289" cy="43126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E9F471-2939-A040-8240-34EB00040D4B}"/>
              </a:ext>
            </a:extLst>
          </p:cNvPr>
          <p:cNvSpPr/>
          <p:nvPr/>
        </p:nvSpPr>
        <p:spPr>
          <a:xfrm>
            <a:off x="7276810" y="5599204"/>
            <a:ext cx="418289" cy="31452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6C70F5-FF76-DB41-A18F-A2172F74A866}"/>
              </a:ext>
            </a:extLst>
          </p:cNvPr>
          <p:cNvSpPr txBox="1"/>
          <p:nvPr/>
        </p:nvSpPr>
        <p:spPr>
          <a:xfrm>
            <a:off x="3872118" y="6207336"/>
            <a:ext cx="684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C4614-12AF-A643-8EF3-D16CFD6FB05D}"/>
              </a:ext>
            </a:extLst>
          </p:cNvPr>
          <p:cNvSpPr txBox="1"/>
          <p:nvPr/>
        </p:nvSpPr>
        <p:spPr>
          <a:xfrm rot="16200000">
            <a:off x="-529795" y="2954237"/>
            <a:ext cx="1741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EC7D10-4271-4144-BF71-3E0FAEF0C0EA}"/>
              </a:ext>
            </a:extLst>
          </p:cNvPr>
          <p:cNvSpPr txBox="1"/>
          <p:nvPr/>
        </p:nvSpPr>
        <p:spPr>
          <a:xfrm>
            <a:off x="156164" y="4801536"/>
            <a:ext cx="69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 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8AB39C-994F-EF4B-92D6-3FE50F6ADF0C}"/>
              </a:ext>
            </a:extLst>
          </p:cNvPr>
          <p:cNvSpPr txBox="1"/>
          <p:nvPr/>
        </p:nvSpPr>
        <p:spPr>
          <a:xfrm>
            <a:off x="567804" y="5884700"/>
            <a:ext cx="998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summer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FDEF3-120C-0241-BACD-5C8D0980BF78}"/>
              </a:ext>
            </a:extLst>
          </p:cNvPr>
          <p:cNvSpPr txBox="1"/>
          <p:nvPr/>
        </p:nvSpPr>
        <p:spPr>
          <a:xfrm>
            <a:off x="7445581" y="5950357"/>
            <a:ext cx="998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winter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BA0AAB-DDCC-6345-BD3D-E37B5E05635B}"/>
              </a:ext>
            </a:extLst>
          </p:cNvPr>
          <p:cNvCxnSpPr>
            <a:cxnSpLocks/>
          </p:cNvCxnSpPr>
          <p:nvPr/>
        </p:nvCxnSpPr>
        <p:spPr>
          <a:xfrm>
            <a:off x="1566511" y="6111363"/>
            <a:ext cx="57005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7285993-F7EB-3241-A54E-5BB5AD783DC5}"/>
              </a:ext>
            </a:extLst>
          </p:cNvPr>
          <p:cNvSpPr/>
          <p:nvPr/>
        </p:nvSpPr>
        <p:spPr>
          <a:xfrm>
            <a:off x="872756" y="1965508"/>
            <a:ext cx="420624" cy="29830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E1E651-E4E9-764C-B4CA-AC8988B91982}"/>
              </a:ext>
            </a:extLst>
          </p:cNvPr>
          <p:cNvSpPr/>
          <p:nvPr/>
        </p:nvSpPr>
        <p:spPr>
          <a:xfrm>
            <a:off x="1310503" y="1965637"/>
            <a:ext cx="420624" cy="29947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4838C7-F91A-8B4D-9FEF-C3607A587D0D}"/>
              </a:ext>
            </a:extLst>
          </p:cNvPr>
          <p:cNvSpPr/>
          <p:nvPr/>
        </p:nvSpPr>
        <p:spPr>
          <a:xfrm>
            <a:off x="1727882" y="1965637"/>
            <a:ext cx="440991" cy="29947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9AAE5D-B93A-9642-8923-E682A9C6361C}"/>
              </a:ext>
            </a:extLst>
          </p:cNvPr>
          <p:cNvSpPr/>
          <p:nvPr/>
        </p:nvSpPr>
        <p:spPr>
          <a:xfrm>
            <a:off x="2171177" y="2145071"/>
            <a:ext cx="403013" cy="28120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91574C-C600-554A-A849-CA971CA2F0E7}"/>
              </a:ext>
            </a:extLst>
          </p:cNvPr>
          <p:cNvSpPr/>
          <p:nvPr/>
        </p:nvSpPr>
        <p:spPr>
          <a:xfrm>
            <a:off x="2576495" y="2385833"/>
            <a:ext cx="452562" cy="25778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3F0FF4-97F7-CE4D-9714-9B87D1FA56F7}"/>
              </a:ext>
            </a:extLst>
          </p:cNvPr>
          <p:cNvSpPr/>
          <p:nvPr/>
        </p:nvSpPr>
        <p:spPr>
          <a:xfrm>
            <a:off x="3029057" y="2736352"/>
            <a:ext cx="437744" cy="22208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3EF112-1FDB-BA4D-99A5-123644ACD310}"/>
              </a:ext>
            </a:extLst>
          </p:cNvPr>
          <p:cNvSpPr/>
          <p:nvPr/>
        </p:nvSpPr>
        <p:spPr>
          <a:xfrm>
            <a:off x="3457076" y="2877935"/>
            <a:ext cx="437744" cy="20792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97DA9F-5A4C-1348-81CC-1953B0B278E6}"/>
              </a:ext>
            </a:extLst>
          </p:cNvPr>
          <p:cNvSpPr/>
          <p:nvPr/>
        </p:nvSpPr>
        <p:spPr>
          <a:xfrm>
            <a:off x="3885094" y="3459118"/>
            <a:ext cx="402072" cy="14980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14A138-EC7F-1442-8E3C-C6C0F9633399}"/>
              </a:ext>
            </a:extLst>
          </p:cNvPr>
          <p:cNvSpPr/>
          <p:nvPr/>
        </p:nvSpPr>
        <p:spPr>
          <a:xfrm>
            <a:off x="4290412" y="3956797"/>
            <a:ext cx="444217" cy="9971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EAAC40-CAD9-3347-9148-71286052F93F}"/>
              </a:ext>
            </a:extLst>
          </p:cNvPr>
          <p:cNvSpPr/>
          <p:nvPr/>
        </p:nvSpPr>
        <p:spPr>
          <a:xfrm>
            <a:off x="4724915" y="4224308"/>
            <a:ext cx="395611" cy="736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3F6A0C3-BE47-6843-9599-A56890DCEA7A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3020717" y="446482"/>
            <a:ext cx="41740" cy="59309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5F30A7B-5F16-5B4F-8800-E58549C6E579}"/>
              </a:ext>
            </a:extLst>
          </p:cNvPr>
          <p:cNvSpPr txBox="1"/>
          <p:nvPr/>
        </p:nvSpPr>
        <p:spPr>
          <a:xfrm>
            <a:off x="2221824" y="107928"/>
            <a:ext cx="168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Deadline Day 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F7080C37-B2CC-6C44-9FD0-1310BA45B5A2}"/>
              </a:ext>
            </a:extLst>
          </p:cNvPr>
          <p:cNvSpPr/>
          <p:nvPr/>
        </p:nvSpPr>
        <p:spPr>
          <a:xfrm rot="18887816">
            <a:off x="4465449" y="1811988"/>
            <a:ext cx="460857" cy="305195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DD6177-05D5-CB4E-9BAE-94FF670D0576}"/>
              </a:ext>
            </a:extLst>
          </p:cNvPr>
          <p:cNvSpPr txBox="1"/>
          <p:nvPr/>
        </p:nvSpPr>
        <p:spPr>
          <a:xfrm rot="2780712">
            <a:off x="4082050" y="2778858"/>
            <a:ext cx="203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400 GDD remaining in season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9896B-D9CE-A34A-BFA6-C999A948629A}"/>
              </a:ext>
            </a:extLst>
          </p:cNvPr>
          <p:cNvSpPr txBox="1"/>
          <p:nvPr/>
        </p:nvSpPr>
        <p:spPr>
          <a:xfrm>
            <a:off x="8628434" y="775849"/>
            <a:ext cx="338522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published literature: an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Ae. </a:t>
            </a:r>
            <a:r>
              <a:rPr lang="en-US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albopictus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generation (from egg to oviposition) requires ~400 growing degree days. 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this to calculate a ”deadline day” for each location based on temperature records for each year.</a:t>
            </a:r>
          </a:p>
        </p:txBody>
      </p:sp>
      <p:pic>
        <p:nvPicPr>
          <p:cNvPr id="44" name="Picture 8" descr="albo eggs 1.tif">
            <a:extLst>
              <a:ext uri="{FF2B5EF4-FFF2-40B4-BE49-F238E27FC236}">
                <a16:creationId xmlns:a16="http://schemas.microsoft.com/office/drawing/2014/main" id="{C224880A-2928-264D-AF4A-CE61065AA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38" y="479546"/>
            <a:ext cx="942151" cy="753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8">
            <a:extLst>
              <a:ext uri="{FF2B5EF4-FFF2-40B4-BE49-F238E27FC236}">
                <a16:creationId xmlns:a16="http://schemas.microsoft.com/office/drawing/2014/main" id="{8ACFF36E-2420-E44E-8B94-161B4B08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83" y="499133"/>
            <a:ext cx="576400" cy="83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B6671EB-6ED0-D141-AEAF-34DA98646813}"/>
              </a:ext>
            </a:extLst>
          </p:cNvPr>
          <p:cNvCxnSpPr>
            <a:cxnSpLocks/>
          </p:cNvCxnSpPr>
          <p:nvPr/>
        </p:nvCxnSpPr>
        <p:spPr>
          <a:xfrm>
            <a:off x="2003250" y="856160"/>
            <a:ext cx="3606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7" descr="A picture containing invertebrate, arthropod, animal, spider&#10;&#10;Description generated with very high confidence">
            <a:extLst>
              <a:ext uri="{FF2B5EF4-FFF2-40B4-BE49-F238E27FC236}">
                <a16:creationId xmlns:a16="http://schemas.microsoft.com/office/drawing/2014/main" id="{D5B4DC33-DD9E-F341-A188-0A3D2A2B9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78171" y="418935"/>
            <a:ext cx="1362009" cy="105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59E93A5-4135-C84E-8BF8-67F13B21D2A0}"/>
              </a:ext>
            </a:extLst>
          </p:cNvPr>
          <p:cNvCxnSpPr>
            <a:cxnSpLocks/>
          </p:cNvCxnSpPr>
          <p:nvPr/>
        </p:nvCxnSpPr>
        <p:spPr>
          <a:xfrm>
            <a:off x="3276761" y="800561"/>
            <a:ext cx="3606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CE1E8BF-28BA-4945-8586-87C166554CA0}"/>
              </a:ext>
            </a:extLst>
          </p:cNvPr>
          <p:cNvCxnSpPr>
            <a:cxnSpLocks/>
          </p:cNvCxnSpPr>
          <p:nvPr/>
        </p:nvCxnSpPr>
        <p:spPr>
          <a:xfrm>
            <a:off x="4711933" y="827547"/>
            <a:ext cx="3606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2E07013-8C2D-F04B-ADA2-A09168748246}"/>
              </a:ext>
            </a:extLst>
          </p:cNvPr>
          <p:cNvSpPr/>
          <p:nvPr/>
        </p:nvSpPr>
        <p:spPr>
          <a:xfrm>
            <a:off x="5133493" y="4431884"/>
            <a:ext cx="437733" cy="5285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5" name="Picture 8" descr="albo eggs 1.tif">
            <a:extLst>
              <a:ext uri="{FF2B5EF4-FFF2-40B4-BE49-F238E27FC236}">
                <a16:creationId xmlns:a16="http://schemas.microsoft.com/office/drawing/2014/main" id="{8D6CBB37-5E98-6F41-B73C-0FD38044D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03" y="611440"/>
            <a:ext cx="830665" cy="66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8" descr="albo eggs 1.tif">
            <a:extLst>
              <a:ext uri="{FF2B5EF4-FFF2-40B4-BE49-F238E27FC236}">
                <a16:creationId xmlns:a16="http://schemas.microsoft.com/office/drawing/2014/main" id="{9AC99C0C-E469-BA47-8D77-154807A1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148" y="1391843"/>
            <a:ext cx="942151" cy="753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8">
            <a:extLst>
              <a:ext uri="{FF2B5EF4-FFF2-40B4-BE49-F238E27FC236}">
                <a16:creationId xmlns:a16="http://schemas.microsoft.com/office/drawing/2014/main" id="{F0D836CD-0997-314B-A158-1667F5622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093" y="1411430"/>
            <a:ext cx="576400" cy="83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49267F2-6DB5-DC48-9665-287D48291C37}"/>
              </a:ext>
            </a:extLst>
          </p:cNvPr>
          <p:cNvCxnSpPr>
            <a:cxnSpLocks/>
          </p:cNvCxnSpPr>
          <p:nvPr/>
        </p:nvCxnSpPr>
        <p:spPr>
          <a:xfrm>
            <a:off x="4523560" y="1768457"/>
            <a:ext cx="3606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7" descr="A picture containing invertebrate, arthropod, animal, spider&#10;&#10;Description generated with very high confidence">
            <a:extLst>
              <a:ext uri="{FF2B5EF4-FFF2-40B4-BE49-F238E27FC236}">
                <a16:creationId xmlns:a16="http://schemas.microsoft.com/office/drawing/2014/main" id="{BFC04B0B-0BB5-5047-A374-BC3F3860D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98481" y="1331232"/>
            <a:ext cx="1362009" cy="105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BA204A-8C11-D148-A5D0-7BD7F29B10FF}"/>
              </a:ext>
            </a:extLst>
          </p:cNvPr>
          <p:cNvCxnSpPr>
            <a:cxnSpLocks/>
          </p:cNvCxnSpPr>
          <p:nvPr/>
        </p:nvCxnSpPr>
        <p:spPr>
          <a:xfrm>
            <a:off x="5797071" y="1712858"/>
            <a:ext cx="3606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4E99BB8E-7ECE-354A-B3B7-0006B6D7F64A}"/>
              </a:ext>
            </a:extLst>
          </p:cNvPr>
          <p:cNvSpPr/>
          <p:nvPr/>
        </p:nvSpPr>
        <p:spPr>
          <a:xfrm>
            <a:off x="3862386" y="3083945"/>
            <a:ext cx="437744" cy="1857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5B3385-6E19-CC49-983A-54C499A879D6}"/>
              </a:ext>
            </a:extLst>
          </p:cNvPr>
          <p:cNvGrpSpPr/>
          <p:nvPr/>
        </p:nvGrpSpPr>
        <p:grpSpPr>
          <a:xfrm>
            <a:off x="6523213" y="1239630"/>
            <a:ext cx="163105" cy="1231183"/>
            <a:chOff x="10583925" y="4853686"/>
            <a:chExt cx="163105" cy="123118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D91BBBB-7281-1C4E-A112-0146FC519AF9}"/>
                </a:ext>
              </a:extLst>
            </p:cNvPr>
            <p:cNvSpPr/>
            <p:nvPr/>
          </p:nvSpPr>
          <p:spPr>
            <a:xfrm rot="3297471">
              <a:off x="10116658" y="5438338"/>
              <a:ext cx="1215024" cy="457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47BB271-19DB-094D-925C-A5AD99CC24B0}"/>
                </a:ext>
              </a:extLst>
            </p:cNvPr>
            <p:cNvSpPr/>
            <p:nvPr/>
          </p:nvSpPr>
          <p:spPr>
            <a:xfrm rot="18705521">
              <a:off x="9999273" y="5454497"/>
              <a:ext cx="1215024" cy="4572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4" name="Picture 2" descr="https://www.butterflyinformatics.org/sites/default/files/styles/person_thumbnail/public/Naresh%20Neupane%20Photo.JPG?itok=MK9T7CcZ">
            <a:extLst>
              <a:ext uri="{FF2B5EF4-FFF2-40B4-BE49-F238E27FC236}">
                <a16:creationId xmlns:a16="http://schemas.microsoft.com/office/drawing/2014/main" id="{EE2168B0-095F-8546-8084-6EF4694EA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477" y="4431884"/>
            <a:ext cx="254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EF5110D9-7EE4-D743-9FE3-6CE7E1FF3179}"/>
              </a:ext>
            </a:extLst>
          </p:cNvPr>
          <p:cNvSpPr/>
          <p:nvPr/>
        </p:nvSpPr>
        <p:spPr>
          <a:xfrm>
            <a:off x="9976073" y="6376613"/>
            <a:ext cx="1757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Naresh </a:t>
            </a:r>
            <a:r>
              <a:rPr lang="en-US" altLang="en-US" dirty="0" err="1"/>
              <a:t>Neupane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022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0B071A-D550-1B48-8EDA-AB474DFC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8" y="1183076"/>
            <a:ext cx="8968724" cy="55533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295261-FA32-FC48-BE11-BA542F368919}"/>
              </a:ext>
            </a:extLst>
          </p:cNvPr>
          <p:cNvSpPr/>
          <p:nvPr/>
        </p:nvSpPr>
        <p:spPr>
          <a:xfrm>
            <a:off x="405014" y="403033"/>
            <a:ext cx="10187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Corroborating GDD deadline with field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4358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F5435E-7B7F-AB4D-9D84-3A4538D4C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85" y="1397872"/>
            <a:ext cx="7581758" cy="50245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6485C5-91D0-CB40-9A48-9564F9F8033F}"/>
              </a:ext>
            </a:extLst>
          </p:cNvPr>
          <p:cNvSpPr/>
          <p:nvPr/>
        </p:nvSpPr>
        <p:spPr>
          <a:xfrm>
            <a:off x="368595" y="626758"/>
            <a:ext cx="91688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GDD deadline consistently earlier in Japan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7753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9C624-23F7-3B4F-B6DF-C1AA7F8D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94" y="178130"/>
            <a:ext cx="9213263" cy="653064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1291B9-135A-444C-BFB9-41C910F4D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122285"/>
              </p:ext>
            </p:extLst>
          </p:nvPr>
        </p:nvGraphicFramePr>
        <p:xfrm>
          <a:off x="933203" y="2259149"/>
          <a:ext cx="2027111" cy="60579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050798">
                  <a:extLst>
                    <a:ext uri="{9D8B030D-6E8A-4147-A177-3AD203B41FA5}">
                      <a16:colId xmlns:a16="http://schemas.microsoft.com/office/drawing/2014/main" val="3851101865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305467698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11229625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gdd400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&lt;0.001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***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6093345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country</a:t>
                      </a:r>
                      <a:endParaRPr lang="en-US" sz="12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0.622</a:t>
                      </a:r>
                      <a:endParaRPr lang="en-US" sz="12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en-US" sz="12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93597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gdd400:country</a:t>
                      </a:r>
                      <a:endParaRPr lang="en-US" sz="12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0.071</a:t>
                      </a:r>
                      <a:endParaRPr lang="en-US" sz="12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.</a:t>
                      </a:r>
                      <a:endParaRPr lang="en-US" sz="12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9337911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9AF4AF-1679-5742-80FE-684D20498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909433"/>
              </p:ext>
            </p:extLst>
          </p:nvPr>
        </p:nvGraphicFramePr>
        <p:xfrm>
          <a:off x="5512444" y="2259149"/>
          <a:ext cx="1870076" cy="60579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069975">
                  <a:extLst>
                    <a:ext uri="{9D8B030D-6E8A-4147-A177-3AD203B41FA5}">
                      <a16:colId xmlns:a16="http://schemas.microsoft.com/office/drawing/2014/main" val="4123833926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1095967314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537737440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gdd400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&lt;0.001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***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6059596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country</a:t>
                      </a:r>
                      <a:endParaRPr lang="en-US" sz="12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0.232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871363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gdd400:country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0.028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*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2738364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4DCB80-B66F-2141-BDCC-532862319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41370"/>
              </p:ext>
            </p:extLst>
          </p:nvPr>
        </p:nvGraphicFramePr>
        <p:xfrm>
          <a:off x="933203" y="5500504"/>
          <a:ext cx="1850899" cy="60579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050798">
                  <a:extLst>
                    <a:ext uri="{9D8B030D-6E8A-4147-A177-3AD203B41FA5}">
                      <a16:colId xmlns:a16="http://schemas.microsoft.com/office/drawing/2014/main" val="494828951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4215754783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609997644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gdd400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&lt;0.001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***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1579452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country</a:t>
                      </a:r>
                      <a:endParaRPr lang="en-US" sz="12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0.212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5766813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gdd400:country</a:t>
                      </a:r>
                      <a:endParaRPr lang="en-US" sz="12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0.066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264793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87233F-E775-FE4D-A96F-F8BCDAE40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283626"/>
              </p:ext>
            </p:extLst>
          </p:nvPr>
        </p:nvGraphicFramePr>
        <p:xfrm>
          <a:off x="5512444" y="5553828"/>
          <a:ext cx="2277937" cy="605790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1477836">
                  <a:extLst>
                    <a:ext uri="{9D8B030D-6E8A-4147-A177-3AD203B41FA5}">
                      <a16:colId xmlns:a16="http://schemas.microsoft.com/office/drawing/2014/main" val="3291110942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2527935844"/>
                    </a:ext>
                  </a:extLst>
                </a:gridCol>
                <a:gridCol w="300038">
                  <a:extLst>
                    <a:ext uri="{9D8B030D-6E8A-4147-A177-3AD203B41FA5}">
                      <a16:colId xmlns:a16="http://schemas.microsoft.com/office/drawing/2014/main" val="188900338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gdd400_mean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&lt;0.001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***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25201735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country</a:t>
                      </a:r>
                      <a:endParaRPr lang="en-US" sz="12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0.257</a:t>
                      </a:r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0503428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gdd400_mean:country</a:t>
                      </a:r>
                      <a:endParaRPr lang="en-US" sz="12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0.33</a:t>
                      </a:r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3584441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98C18EE-DE5E-B341-9FEF-C46F3AED039D}"/>
              </a:ext>
            </a:extLst>
          </p:cNvPr>
          <p:cNvSpPr/>
          <p:nvPr/>
        </p:nvSpPr>
        <p:spPr>
          <a:xfrm>
            <a:off x="9602423" y="410354"/>
            <a:ext cx="245489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GDD deadline predicts CPP across continents</a:t>
            </a:r>
          </a:p>
        </p:txBody>
      </p:sp>
    </p:spTree>
    <p:extLst>
      <p:ext uri="{BB962C8B-B14F-4D97-AF65-F5344CB8AC3E}">
        <p14:creationId xmlns:p14="http://schemas.microsoft.com/office/powerpoint/2010/main" val="2546792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8BAB-5F17-9342-81B9-AB667EB6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Conclusions and further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4F99-6C08-DC4B-89F4-21FEF6C55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186" y="1325563"/>
            <a:ext cx="11179628" cy="5394573"/>
          </a:xfrm>
        </p:spPr>
        <p:txBody>
          <a:bodyPr>
            <a:normAutofit/>
          </a:bodyPr>
          <a:lstStyle/>
          <a:p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Ae. </a:t>
            </a:r>
            <a:r>
              <a:rPr lang="en-US" sz="2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albopictus</a:t>
            </a:r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CPP shows robust latitudinal gradient with consistent shift between native and invasive range</a:t>
            </a:r>
          </a:p>
          <a:p>
            <a:pPr marL="0" indent="0">
              <a:buNone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Ae. </a:t>
            </a:r>
            <a:r>
              <a:rPr lang="en-US" sz="24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albopictus</a:t>
            </a:r>
            <a:r>
              <a:rPr 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diapause timing is optimized to generation times allowed by local conditions; has been so since 2008</a:t>
            </a:r>
          </a:p>
          <a:p>
            <a:pPr lvl="1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GDD deadline prediction incorporates more climatic information (growth rates, local temporal weather patterns) 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Parallels between rapid adaptation of invasive species and adaptation under climate change – can we make better predictions? (Phenological mismatch, disease risk,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2060148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3645-5F16-2F45-A046-E6D5E0CD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Acknowledgements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BA8F5-DC1C-AB41-A988-F82C82E25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2150" cy="4543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Armbruster Lab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Peter Armbruster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Zach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Batz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Mara Heilig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Kaitlin Reynolds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Jack Boyle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Funding: </a:t>
            </a:r>
            <a:r>
              <a:rPr lang="en-US" alt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NIH Award R01 AI132409-01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CEDD57-4B8D-5847-B334-A055C6F0D133}"/>
              </a:ext>
            </a:extLst>
          </p:cNvPr>
          <p:cNvSpPr txBox="1">
            <a:spLocks/>
          </p:cNvSpPr>
          <p:nvPr/>
        </p:nvSpPr>
        <p:spPr>
          <a:xfrm>
            <a:off x="5287039" y="1722697"/>
            <a:ext cx="4807937" cy="45561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Lab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Leslie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Ries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Naresh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Neupane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Mariana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Abarca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Zama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you!!</a:t>
            </a:r>
          </a:p>
        </p:txBody>
      </p:sp>
      <p:pic>
        <p:nvPicPr>
          <p:cNvPr id="5" name="Picture 7" descr="A picture containing invertebrate, arthropod, animal, spider&#10;&#10;Description generated with very high confidence">
            <a:extLst>
              <a:ext uri="{FF2B5EF4-FFF2-40B4-BE49-F238E27FC236}">
                <a16:creationId xmlns:a16="http://schemas.microsoft.com/office/drawing/2014/main" id="{F9C3A979-722F-254C-A6B3-408E7917D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04960" y="4266253"/>
            <a:ext cx="2987040" cy="231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albo eggs 1.tif">
            <a:extLst>
              <a:ext uri="{FF2B5EF4-FFF2-40B4-BE49-F238E27FC236}">
                <a16:creationId xmlns:a16="http://schemas.microsoft.com/office/drawing/2014/main" id="{26E13795-87CE-1D4B-89F6-FB2809D6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246" y="412568"/>
            <a:ext cx="2126837" cy="170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85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6">
            <a:extLst>
              <a:ext uri="{FF2B5EF4-FFF2-40B4-BE49-F238E27FC236}">
                <a16:creationId xmlns:a16="http://schemas.microsoft.com/office/drawing/2014/main" id="{0780959E-5102-854E-A1CA-0F7498E5F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6485" y="6481234"/>
            <a:ext cx="16475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242852"/>
                </a:solidFill>
                <a:latin typeface="Arial Rounded MT Bold" panose="020F0704030504030204" pitchFamily="34" charset="77"/>
              </a:rPr>
              <a:t>Kraemer et al. 2015</a:t>
            </a:r>
          </a:p>
        </p:txBody>
      </p:sp>
      <p:sp>
        <p:nvSpPr>
          <p:cNvPr id="67586" name="TextBox 1">
            <a:extLst>
              <a:ext uri="{FF2B5EF4-FFF2-40B4-BE49-F238E27FC236}">
                <a16:creationId xmlns:a16="http://schemas.microsoft.com/office/drawing/2014/main" id="{73E2AB3D-F418-F84A-B4F6-90C3AB436B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1375"/>
            <a:ext cx="11988800" cy="55399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en-US" sz="30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Invasion and Range Expansion of </a:t>
            </a:r>
            <a:r>
              <a:rPr lang="en-US" altLang="en-US" sz="3000" i="1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Aedes</a:t>
            </a:r>
            <a:r>
              <a:rPr lang="en-US" altLang="en-US" sz="3000" i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3000" i="1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albopictus</a:t>
            </a:r>
            <a:endParaRPr lang="en-US" altLang="en-US" sz="3000" i="1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9571" name="Picture 4" descr="Screen Shot 2016-04-19 at 12.35.23 PM.png">
            <a:extLst>
              <a:ext uri="{FF2B5EF4-FFF2-40B4-BE49-F238E27FC236}">
                <a16:creationId xmlns:a16="http://schemas.microsoft.com/office/drawing/2014/main" id="{D235D3A7-BEE2-FA4D-8E55-51E7A380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6" t="45186" r="31294" b="11192"/>
          <a:stretch>
            <a:fillRect/>
          </a:stretch>
        </p:blipFill>
        <p:spPr bwMode="auto">
          <a:xfrm>
            <a:off x="1090085" y="1092200"/>
            <a:ext cx="11000316" cy="481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6" descr="Screen Shot 2016-04-19 at 12.35.23 PM.png">
            <a:extLst>
              <a:ext uri="{FF2B5EF4-FFF2-40B4-BE49-F238E27FC236}">
                <a16:creationId xmlns:a16="http://schemas.microsoft.com/office/drawing/2014/main" id="{4EA502F4-7E5A-BF4B-A1C9-126EEFCC6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6" t="76604" r="81876" b="16277"/>
          <a:stretch>
            <a:fillRect/>
          </a:stretch>
        </p:blipFill>
        <p:spPr bwMode="auto">
          <a:xfrm>
            <a:off x="-38099" y="5562600"/>
            <a:ext cx="1344084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2" name="TextBox 2">
            <a:extLst>
              <a:ext uri="{FF2B5EF4-FFF2-40B4-BE49-F238E27FC236}">
                <a16:creationId xmlns:a16="http://schemas.microsoft.com/office/drawing/2014/main" id="{2BADDA5C-4F59-E349-A3CB-53B094562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185" y="5810251"/>
            <a:ext cx="296747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800" dirty="0">
                <a:solidFill>
                  <a:prstClr val="black"/>
                </a:solidFill>
              </a:rPr>
              <a:t>Probability of occurrence</a:t>
            </a:r>
          </a:p>
        </p:txBody>
      </p:sp>
      <p:pic>
        <p:nvPicPr>
          <p:cNvPr id="109578" name="Picture 5">
            <a:extLst>
              <a:ext uri="{FF2B5EF4-FFF2-40B4-BE49-F238E27FC236}">
                <a16:creationId xmlns:a16="http://schemas.microsoft.com/office/drawing/2014/main" id="{81A16112-D62F-4D41-BB03-F217B0D8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7" y="3808694"/>
            <a:ext cx="2796117" cy="161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B13DBB-665C-DA44-A0B0-4EFD73FC07BF}"/>
              </a:ext>
            </a:extLst>
          </p:cNvPr>
          <p:cNvSpPr/>
          <p:nvPr/>
        </p:nvSpPr>
        <p:spPr>
          <a:xfrm rot="20554029">
            <a:off x="8250767" y="1585384"/>
            <a:ext cx="3308351" cy="185208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51DB4C-F9D1-E348-B1E5-5EDFF644D6B8}"/>
              </a:ext>
            </a:extLst>
          </p:cNvPr>
          <p:cNvGrpSpPr>
            <a:grpSpLocks/>
          </p:cNvGrpSpPr>
          <p:nvPr/>
        </p:nvGrpSpPr>
        <p:grpSpPr bwMode="auto">
          <a:xfrm>
            <a:off x="3149601" y="1604434"/>
            <a:ext cx="8202084" cy="2605617"/>
            <a:chOff x="2306015" y="1287805"/>
            <a:chExt cx="6152185" cy="195483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3F6847-B4D5-5B43-8034-F060B2597112}"/>
                </a:ext>
              </a:extLst>
            </p:cNvPr>
            <p:cNvCxnSpPr>
              <a:cxnSpLocks/>
            </p:cNvCxnSpPr>
            <p:nvPr/>
          </p:nvCxnSpPr>
          <p:spPr>
            <a:xfrm>
              <a:off x="8326424" y="2313657"/>
              <a:ext cx="131776" cy="32395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F39F85-3D49-994E-85B8-34F9A52E6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6002" y="2570915"/>
              <a:ext cx="527103" cy="40176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1DB0A1-820B-CA48-A282-432E73B7CE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7875" y="2791648"/>
              <a:ext cx="571558" cy="45099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996EEE-B5C0-1842-84AD-073323ECF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6015" y="1689571"/>
              <a:ext cx="744613" cy="16832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D8D3193-849E-A348-9A05-8E16ED4EEE2A}"/>
                </a:ext>
              </a:extLst>
            </p:cNvPr>
            <p:cNvCxnSpPr>
              <a:cxnSpLocks/>
            </p:cNvCxnSpPr>
            <p:nvPr/>
          </p:nvCxnSpPr>
          <p:spPr>
            <a:xfrm>
              <a:off x="3507875" y="1287805"/>
              <a:ext cx="700158" cy="128629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1502B23-D711-A740-82E8-7693DC3ED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1" y="4978400"/>
            <a:ext cx="637847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-"/>
            </a:pPr>
            <a:r>
              <a:rPr lang="en-US" altLang="en-US" sz="3200">
                <a:solidFill>
                  <a:schemeClr val="bg1"/>
                </a:solidFill>
              </a:rPr>
              <a:t>Highly invasive</a:t>
            </a:r>
          </a:p>
          <a:p>
            <a:pPr>
              <a:buFontTx/>
              <a:buChar char="-"/>
            </a:pPr>
            <a:r>
              <a:rPr lang="en-US" altLang="en-US" sz="3200">
                <a:solidFill>
                  <a:schemeClr val="bg1"/>
                </a:solidFill>
              </a:rPr>
              <a:t>Aggressive human biter</a:t>
            </a:r>
          </a:p>
          <a:p>
            <a:pPr>
              <a:buFontTx/>
              <a:buChar char="-"/>
            </a:pPr>
            <a:r>
              <a:rPr lang="en-US" altLang="en-US" sz="3200">
                <a:solidFill>
                  <a:schemeClr val="bg1"/>
                </a:solidFill>
              </a:rPr>
              <a:t>Vector (dengue, chikungunya)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A7957F-7E92-454A-B1C3-EEBCA2BDCDBF}"/>
              </a:ext>
            </a:extLst>
          </p:cNvPr>
          <p:cNvSpPr/>
          <p:nvPr/>
        </p:nvSpPr>
        <p:spPr>
          <a:xfrm>
            <a:off x="4651278" y="5585953"/>
            <a:ext cx="7439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Adapted to both tropical and temperate climates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Aggressive biter; vector of CHIKV, DENGV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 in USA since 1985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0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083FE1-83F4-3544-8C02-0FE71AEE2C5C}"/>
              </a:ext>
            </a:extLst>
          </p:cNvPr>
          <p:cNvSpPr/>
          <p:nvPr/>
        </p:nvSpPr>
        <p:spPr>
          <a:xfrm>
            <a:off x="1751635" y="861139"/>
            <a:ext cx="814471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accounts for the rapid establishment of </a:t>
            </a:r>
            <a:r>
              <a:rPr lang="en-US" sz="3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Ae. </a:t>
            </a:r>
            <a:r>
              <a:rPr lang="en-US" sz="32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albopictus</a:t>
            </a:r>
            <a:r>
              <a:rPr lang="en-US" sz="3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diverse worldwide habitats?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is its capacity for continual spread and local adaptation under ongoing climate change?</a:t>
            </a:r>
          </a:p>
        </p:txBody>
      </p:sp>
    </p:spTree>
    <p:extLst>
      <p:ext uri="{BB962C8B-B14F-4D97-AF65-F5344CB8AC3E}">
        <p14:creationId xmlns:p14="http://schemas.microsoft.com/office/powerpoint/2010/main" val="3950411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>
            <a:extLst>
              <a:ext uri="{FF2B5EF4-FFF2-40B4-BE49-F238E27FC236}">
                <a16:creationId xmlns:a16="http://schemas.microsoft.com/office/drawing/2014/main" id="{3A5A72A3-D07D-DB40-BAF9-EEF2EBEE0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83820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26979" name="Rectangle 21">
            <a:extLst>
              <a:ext uri="{FF2B5EF4-FFF2-40B4-BE49-F238E27FC236}">
                <a16:creationId xmlns:a16="http://schemas.microsoft.com/office/drawing/2014/main" id="{789243E4-D500-CB4D-AD59-85B687917A60}"/>
              </a:ext>
            </a:extLst>
          </p:cNvPr>
          <p:cNvSpPr>
            <a:spLocks noGrp="1" noChangeArrowheads="1"/>
          </p:cNvSpPr>
          <p:nvPr>
            <p:ph type="title" sz="quarter" idx="4294967295"/>
          </p:nvPr>
        </p:nvSpPr>
        <p:spPr bwMode="auto">
          <a:xfrm>
            <a:off x="2743200" y="-152400"/>
            <a:ext cx="8229600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Photoperiodic  Diapause</a:t>
            </a:r>
          </a:p>
        </p:txBody>
      </p:sp>
      <p:pic>
        <p:nvPicPr>
          <p:cNvPr id="126980" name="Picture 29" descr="lifecycle">
            <a:extLst>
              <a:ext uri="{FF2B5EF4-FFF2-40B4-BE49-F238E27FC236}">
                <a16:creationId xmlns:a16="http://schemas.microsoft.com/office/drawing/2014/main" id="{4017BEC0-A292-CE4D-97D4-204FE3E6F9AB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8" r="29890" b="64644"/>
          <a:stretch>
            <a:fillRect/>
          </a:stretch>
        </p:blipFill>
        <p:spPr bwMode="auto">
          <a:xfrm>
            <a:off x="1131651" y="2113167"/>
            <a:ext cx="3505200" cy="2790825"/>
          </a:xfrm>
        </p:spPr>
      </p:pic>
      <p:pic>
        <p:nvPicPr>
          <p:cNvPr id="126981" name="Picture 38" descr="lifecycle">
            <a:extLst>
              <a:ext uri="{FF2B5EF4-FFF2-40B4-BE49-F238E27FC236}">
                <a16:creationId xmlns:a16="http://schemas.microsoft.com/office/drawing/2014/main" id="{A949AA43-D144-A146-A8D3-0FB33E0F5B4B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0" t="35922" b="41510"/>
          <a:stretch>
            <a:fillRect/>
          </a:stretch>
        </p:blipFill>
        <p:spPr bwMode="auto">
          <a:xfrm>
            <a:off x="6694251" y="1409701"/>
            <a:ext cx="2749550" cy="2362200"/>
          </a:xfrm>
        </p:spPr>
      </p:pic>
      <p:grpSp>
        <p:nvGrpSpPr>
          <p:cNvPr id="126982" name="Group 37">
            <a:extLst>
              <a:ext uri="{FF2B5EF4-FFF2-40B4-BE49-F238E27FC236}">
                <a16:creationId xmlns:a16="http://schemas.microsoft.com/office/drawing/2014/main" id="{B1D64CD0-E585-F243-A27D-03063C4E5AD1}"/>
              </a:ext>
            </a:extLst>
          </p:cNvPr>
          <p:cNvGrpSpPr>
            <a:grpSpLocks/>
          </p:cNvGrpSpPr>
          <p:nvPr/>
        </p:nvGrpSpPr>
        <p:grpSpPr bwMode="auto">
          <a:xfrm rot="19654465">
            <a:off x="4713051" y="2295728"/>
            <a:ext cx="1828800" cy="914400"/>
            <a:chOff x="2400" y="1440"/>
            <a:chExt cx="1152" cy="576"/>
          </a:xfrm>
        </p:grpSpPr>
        <p:sp>
          <p:nvSpPr>
            <p:cNvPr id="126989" name="AutoShape 32">
              <a:extLst>
                <a:ext uri="{FF2B5EF4-FFF2-40B4-BE49-F238E27FC236}">
                  <a16:creationId xmlns:a16="http://schemas.microsoft.com/office/drawing/2014/main" id="{C617AE82-F8D1-044C-82F4-1D1E2730D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440"/>
              <a:ext cx="1152" cy="57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126990" name="Text Box 34">
              <a:extLst>
                <a:ext uri="{FF2B5EF4-FFF2-40B4-BE49-F238E27FC236}">
                  <a16:creationId xmlns:a16="http://schemas.microsoft.com/office/drawing/2014/main" id="{1E3E8EDF-0D66-5946-B884-D45488656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7" y="1595"/>
              <a:ext cx="95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Long-day</a:t>
              </a:r>
            </a:p>
          </p:txBody>
        </p:sp>
      </p:grpSp>
      <p:grpSp>
        <p:nvGrpSpPr>
          <p:cNvPr id="126983" name="Group 36">
            <a:extLst>
              <a:ext uri="{FF2B5EF4-FFF2-40B4-BE49-F238E27FC236}">
                <a16:creationId xmlns:a16="http://schemas.microsoft.com/office/drawing/2014/main" id="{3C6E837D-EBA7-CB48-AFC5-BBE3F9BF3493}"/>
              </a:ext>
            </a:extLst>
          </p:cNvPr>
          <p:cNvGrpSpPr>
            <a:grpSpLocks/>
          </p:cNvGrpSpPr>
          <p:nvPr/>
        </p:nvGrpSpPr>
        <p:grpSpPr bwMode="auto">
          <a:xfrm rot="1442332">
            <a:off x="4789251" y="3743528"/>
            <a:ext cx="1828800" cy="914400"/>
            <a:chOff x="2400" y="2688"/>
            <a:chExt cx="1152" cy="576"/>
          </a:xfrm>
        </p:grpSpPr>
        <p:sp>
          <p:nvSpPr>
            <p:cNvPr id="126987" name="AutoShape 33">
              <a:extLst>
                <a:ext uri="{FF2B5EF4-FFF2-40B4-BE49-F238E27FC236}">
                  <a16:creationId xmlns:a16="http://schemas.microsoft.com/office/drawing/2014/main" id="{DA310C98-6871-C948-993B-567C268D8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88"/>
              <a:ext cx="1152" cy="57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sp>
          <p:nvSpPr>
            <p:cNvPr id="126988" name="Text Box 35">
              <a:extLst>
                <a:ext uri="{FF2B5EF4-FFF2-40B4-BE49-F238E27FC236}">
                  <a16:creationId xmlns:a16="http://schemas.microsoft.com/office/drawing/2014/main" id="{2A55DC4D-E35E-E244-B312-F94C02B601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" y="2863"/>
              <a:ext cx="98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Short-day</a:t>
              </a:r>
            </a:p>
          </p:txBody>
        </p:sp>
      </p:grpSp>
      <p:pic>
        <p:nvPicPr>
          <p:cNvPr id="126984" name="Picture 42" descr="lifecycle">
            <a:extLst>
              <a:ext uri="{FF2B5EF4-FFF2-40B4-BE49-F238E27FC236}">
                <a16:creationId xmlns:a16="http://schemas.microsoft.com/office/drawing/2014/main" id="{F987E91B-2A4B-AB4A-8253-3B0F193EBD08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0" t="35922" b="41510"/>
          <a:stretch>
            <a:fillRect/>
          </a:stretch>
        </p:blipFill>
        <p:spPr bwMode="auto">
          <a:xfrm>
            <a:off x="6770451" y="4457701"/>
            <a:ext cx="2749550" cy="2362200"/>
          </a:xfrm>
        </p:spPr>
      </p:pic>
      <p:sp>
        <p:nvSpPr>
          <p:cNvPr id="126985" name="Text Box 44">
            <a:extLst>
              <a:ext uri="{FF2B5EF4-FFF2-40B4-BE49-F238E27FC236}">
                <a16:creationId xmlns:a16="http://schemas.microsoft.com/office/drawing/2014/main" id="{40FEA564-E913-0048-B7D8-72202E42C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6189" y="868364"/>
            <a:ext cx="2133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Developing</a:t>
            </a:r>
          </a:p>
        </p:txBody>
      </p:sp>
      <p:sp>
        <p:nvSpPr>
          <p:cNvPr id="126986" name="Text Box 45">
            <a:extLst>
              <a:ext uri="{FF2B5EF4-FFF2-40B4-BE49-F238E27FC236}">
                <a16:creationId xmlns:a16="http://schemas.microsoft.com/office/drawing/2014/main" id="{49FB12C4-55B1-0148-8C51-DA3AB988D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251" y="3924301"/>
            <a:ext cx="2438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Diapausing</a:t>
            </a:r>
            <a:endParaRPr lang="en-US" altLang="en-US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61D24E-0AFD-8043-93B0-FF1B2C53A150}"/>
              </a:ext>
            </a:extLst>
          </p:cNvPr>
          <p:cNvSpPr/>
          <p:nvPr/>
        </p:nvSpPr>
        <p:spPr>
          <a:xfrm>
            <a:off x="205192" y="144840"/>
            <a:ext cx="10767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key adaptation: Photoperiodic diapause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74023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B737C-70FE-564A-9901-390FA625B3C5}"/>
              </a:ext>
            </a:extLst>
          </p:cNvPr>
          <p:cNvSpPr/>
          <p:nvPr/>
        </p:nvSpPr>
        <p:spPr>
          <a:xfrm>
            <a:off x="594167" y="640428"/>
            <a:ext cx="10795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Variation in diapause incidence and diapause timing</a:t>
            </a:r>
            <a:endParaRPr lang="en-US" sz="3600" b="1" dirty="0"/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15964668-D9FB-5E41-AF95-C1B886EA0262}"/>
              </a:ext>
            </a:extLst>
          </p:cNvPr>
          <p:cNvGrpSpPr>
            <a:grpSpLocks/>
          </p:cNvGrpSpPr>
          <p:nvPr/>
        </p:nvGrpSpPr>
        <p:grpSpPr bwMode="auto">
          <a:xfrm>
            <a:off x="7375704" y="2147252"/>
            <a:ext cx="4400550" cy="3641725"/>
            <a:chOff x="0" y="3276600"/>
            <a:chExt cx="3276600" cy="2875014"/>
          </a:xfrm>
        </p:grpSpPr>
        <p:pic>
          <p:nvPicPr>
            <p:cNvPr id="8" name="Picture 6" descr="photoresp2_031311.png">
              <a:extLst>
                <a:ext uri="{FF2B5EF4-FFF2-40B4-BE49-F238E27FC236}">
                  <a16:creationId xmlns:a16="http://schemas.microsoft.com/office/drawing/2014/main" id="{380603E3-0238-FD44-94BC-1FBC147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202" r="64166"/>
            <a:stretch>
              <a:fillRect/>
            </a:stretch>
          </p:blipFill>
          <p:spPr bwMode="auto">
            <a:xfrm>
              <a:off x="0" y="3276600"/>
              <a:ext cx="3276600" cy="2875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 descr="photoresp2_031311.png">
              <a:extLst>
                <a:ext uri="{FF2B5EF4-FFF2-40B4-BE49-F238E27FC236}">
                  <a16:creationId xmlns:a16="http://schemas.microsoft.com/office/drawing/2014/main" id="{F034C5AA-FCA7-E04B-890E-61F79E60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00" t="93381" r="39166" b="-378"/>
            <a:stretch>
              <a:fillRect/>
            </a:stretch>
          </p:blipFill>
          <p:spPr bwMode="auto">
            <a:xfrm>
              <a:off x="1143000" y="5715000"/>
              <a:ext cx="1676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 descr="photoresp2_031311.png">
              <a:extLst>
                <a:ext uri="{FF2B5EF4-FFF2-40B4-BE49-F238E27FC236}">
                  <a16:creationId xmlns:a16="http://schemas.microsoft.com/office/drawing/2014/main" id="{F4583820-E67C-1546-B174-217AA66B3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12" r="95833" b="33208"/>
            <a:stretch>
              <a:fillRect/>
            </a:stretch>
          </p:blipFill>
          <p:spPr bwMode="auto">
            <a:xfrm>
              <a:off x="0" y="3276600"/>
              <a:ext cx="381000" cy="236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A78C85-93F1-4247-8799-B9378180EA0E}"/>
              </a:ext>
            </a:extLst>
          </p:cNvPr>
          <p:cNvCxnSpPr/>
          <p:nvPr/>
        </p:nvCxnSpPr>
        <p:spPr>
          <a:xfrm>
            <a:off x="8474254" y="3690302"/>
            <a:ext cx="198755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5C86E6-1E97-CD48-8CF2-CB48E1483ED1}"/>
              </a:ext>
            </a:extLst>
          </p:cNvPr>
          <p:cNvCxnSpPr/>
          <p:nvPr/>
        </p:nvCxnSpPr>
        <p:spPr>
          <a:xfrm rot="5400000">
            <a:off x="9833154" y="4318952"/>
            <a:ext cx="12573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AC2F374-0609-4244-A81F-0F7EF1F404E6}"/>
              </a:ext>
            </a:extLst>
          </p:cNvPr>
          <p:cNvSpPr/>
          <p:nvPr/>
        </p:nvSpPr>
        <p:spPr>
          <a:xfrm>
            <a:off x="594167" y="2344574"/>
            <a:ext cx="639144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Diapause incidence: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 </a:t>
            </a:r>
            <a:r>
              <a:rPr lang="en-US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diapausing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eggs at 8 h light (unambiguous short day)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Low/no diapause in tropical populations</a:t>
            </a:r>
          </a:p>
          <a:p>
            <a:pPr lvl="1"/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Critical photoperiod: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Day length at which 50% of eggs are in diapause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Represents diapause timing in field</a:t>
            </a:r>
          </a:p>
        </p:txBody>
      </p:sp>
    </p:spTree>
    <p:extLst>
      <p:ext uri="{BB962C8B-B14F-4D97-AF65-F5344CB8AC3E}">
        <p14:creationId xmlns:p14="http://schemas.microsoft.com/office/powerpoint/2010/main" val="43150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1535D-488A-5841-9291-45065DB7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73" y="112206"/>
            <a:ext cx="11774153" cy="17628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Previously: Evolution of latitudinal clines in </a:t>
            </a:r>
            <a:r>
              <a:rPr lang="en-US" sz="36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Aedes</a:t>
            </a:r>
            <a:r>
              <a:rPr lang="en-US" sz="3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albopictus</a:t>
            </a:r>
            <a:r>
              <a:rPr lang="en-US" sz="3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overwintering diapause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8E93B4-9598-3F44-878E-836BC4BD5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733"/>
            <a:ext cx="8504147" cy="35219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FF516B-1BAC-3740-AFB8-3AC70658EF04}"/>
              </a:ext>
            </a:extLst>
          </p:cNvPr>
          <p:cNvSpPr/>
          <p:nvPr/>
        </p:nvSpPr>
        <p:spPr>
          <a:xfrm>
            <a:off x="8504147" y="2151481"/>
            <a:ext cx="33522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Urbanski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 Nat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2012: </a:t>
            </a:r>
          </a:p>
          <a:p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Ae. </a:t>
            </a:r>
            <a:r>
              <a:rPr lang="en-US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albopictus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quickly established a latitudinal gradient in timing of overwintering diapause in the eastern USA. 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has happened in the last 10 years?</a:t>
            </a:r>
          </a:p>
        </p:txBody>
      </p:sp>
    </p:spTree>
    <p:extLst>
      <p:ext uri="{BB962C8B-B14F-4D97-AF65-F5344CB8AC3E}">
        <p14:creationId xmlns:p14="http://schemas.microsoft.com/office/powerpoint/2010/main" val="410200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E97312-BFF2-4B4F-8E4E-BAA88E871128}"/>
              </a:ext>
            </a:extLst>
          </p:cNvPr>
          <p:cNvGrpSpPr/>
          <p:nvPr/>
        </p:nvGrpSpPr>
        <p:grpSpPr>
          <a:xfrm>
            <a:off x="7004637" y="942377"/>
            <a:ext cx="5187363" cy="3033978"/>
            <a:chOff x="1689906" y="3629979"/>
            <a:chExt cx="5187363" cy="303397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06AAF0-053E-994F-A6E8-6070FE734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998" t="26394" b="14183"/>
            <a:stretch/>
          </p:blipFill>
          <p:spPr>
            <a:xfrm>
              <a:off x="2569580" y="4570849"/>
              <a:ext cx="4307689" cy="20785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5F86C0-4A3E-114B-8214-76209F99A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614" b="13854"/>
            <a:stretch/>
          </p:blipFill>
          <p:spPr>
            <a:xfrm>
              <a:off x="1689906" y="3629979"/>
              <a:ext cx="1053295" cy="303397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8956280-F4D8-3343-AF3B-42CC175D51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99"/>
          <a:stretch/>
        </p:blipFill>
        <p:spPr>
          <a:xfrm>
            <a:off x="7235221" y="3893002"/>
            <a:ext cx="4316313" cy="25645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9EC014-F8A3-6546-ADE6-798B489262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49" b="5591"/>
          <a:stretch/>
        </p:blipFill>
        <p:spPr>
          <a:xfrm>
            <a:off x="1270249" y="3696926"/>
            <a:ext cx="4905820" cy="2817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7084E-3532-8640-B056-3C278167A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39" t="3394" r="48950" b="5102"/>
          <a:stretch/>
        </p:blipFill>
        <p:spPr>
          <a:xfrm>
            <a:off x="1494876" y="1092419"/>
            <a:ext cx="4681193" cy="2731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444F90-F4B2-CF4B-9C96-973DD6824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51" y="306504"/>
            <a:ext cx="11697182" cy="65012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Which environmental factors drive establishment of latitudinal clines in diapause?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E9AF96-C644-B447-BA78-75116D2B3480}"/>
              </a:ext>
            </a:extLst>
          </p:cNvPr>
          <p:cNvSpPr/>
          <p:nvPr/>
        </p:nvSpPr>
        <p:spPr>
          <a:xfrm>
            <a:off x="2371" y="6504608"/>
            <a:ext cx="3833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Joschinski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Bonte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bioRxiv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2020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4C6BAA-D26E-4546-BC3A-DD508631B92E}"/>
              </a:ext>
            </a:extLst>
          </p:cNvPr>
          <p:cNvSpPr/>
          <p:nvPr/>
        </p:nvSpPr>
        <p:spPr>
          <a:xfrm>
            <a:off x="9142767" y="6519446"/>
            <a:ext cx="30492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Urbanski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 </a:t>
            </a:r>
            <a:r>
              <a:rPr lang="en-US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 Nat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326902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10DB-F85A-0843-8216-1ADA2A81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1" y="36270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Replication of latitudinal clines across space and time: Experimental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CE1E87-2D0E-6943-9158-14A4FF20DD5C}"/>
              </a:ext>
            </a:extLst>
          </p:cNvPr>
          <p:cNvSpPr/>
          <p:nvPr/>
        </p:nvSpPr>
        <p:spPr>
          <a:xfrm>
            <a:off x="294191" y="2022584"/>
            <a:ext cx="4879693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Collected from the same range of latitudes in the native (Japan) and introduced (US) range of </a:t>
            </a:r>
            <a:r>
              <a:rPr lang="en-US" sz="22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Ae. </a:t>
            </a:r>
            <a:r>
              <a:rPr lang="en-US" sz="2200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albopictus</a:t>
            </a:r>
            <a:endParaRPr lang="en-US" sz="2200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 locations same as in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Raised in lab for 3-4 generations</a:t>
            </a:r>
          </a:p>
          <a:p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Starting from pupal stage, exposed to a range of photoperiods; % eggs in diapause at each photoperiod calculated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6" name="Picture 4" descr="020.JPG">
            <a:extLst>
              <a:ext uri="{FF2B5EF4-FFF2-40B4-BE49-F238E27FC236}">
                <a16:creationId xmlns:a16="http://schemas.microsoft.com/office/drawing/2014/main" id="{B6A1C5A9-8A99-6540-A980-5DF16A06D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112" y="1710490"/>
            <a:ext cx="28575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goodPPcabinet.jpg">
            <a:extLst>
              <a:ext uri="{FF2B5EF4-FFF2-40B4-BE49-F238E27FC236}">
                <a16:creationId xmlns:a16="http://schemas.microsoft.com/office/drawing/2014/main" id="{C8D348F7-72A3-1E4B-A3B3-2DC05DD98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799" y="4196004"/>
            <a:ext cx="2817813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2CEDF82-95CE-AC4F-A3E4-5A05077AA610}"/>
              </a:ext>
            </a:extLst>
          </p:cNvPr>
          <p:cNvGrpSpPr/>
          <p:nvPr/>
        </p:nvGrpSpPr>
        <p:grpSpPr>
          <a:xfrm>
            <a:off x="4910496" y="2331075"/>
            <a:ext cx="5183296" cy="4800600"/>
            <a:chOff x="4528530" y="2122729"/>
            <a:chExt cx="5183296" cy="4800600"/>
          </a:xfrm>
        </p:grpSpPr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CEDFB1B9-9AD6-8C49-9A00-A97889AE5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4326" y="2122729"/>
              <a:ext cx="2857500" cy="480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 u="sng" dirty="0"/>
                <a:t>Hours dark</a:t>
              </a:r>
            </a:p>
            <a:p>
              <a:pPr algn="ctr" eaLnBrk="1" hangingPunct="1"/>
              <a:r>
                <a:rPr lang="en-US" altLang="en-US" sz="1800" u="sng" dirty="0"/>
                <a:t>  </a:t>
              </a:r>
            </a:p>
            <a:p>
              <a:pPr algn="ctr" eaLnBrk="1" hangingPunct="1"/>
              <a:r>
                <a:rPr lang="en-US" altLang="en-US" sz="1800" dirty="0"/>
                <a:t>16</a:t>
              </a:r>
            </a:p>
            <a:p>
              <a:pPr algn="ctr" eaLnBrk="1" hangingPunct="1"/>
              <a:r>
                <a:rPr lang="en-US" altLang="en-US" sz="1800" dirty="0"/>
                <a:t>12</a:t>
              </a:r>
            </a:p>
            <a:p>
              <a:pPr algn="ctr" eaLnBrk="1" hangingPunct="1"/>
              <a:r>
                <a:rPr lang="en-US" altLang="en-US" sz="1800" dirty="0"/>
                <a:t>11.5</a:t>
              </a:r>
            </a:p>
            <a:p>
              <a:pPr algn="ctr" eaLnBrk="1" hangingPunct="1"/>
              <a:r>
                <a:rPr lang="en-US" altLang="en-US" sz="1800" dirty="0"/>
                <a:t>11.25</a:t>
              </a:r>
            </a:p>
            <a:p>
              <a:pPr algn="ctr" eaLnBrk="1" hangingPunct="1"/>
              <a:r>
                <a:rPr lang="en-US" altLang="en-US" sz="1800" dirty="0"/>
                <a:t>11</a:t>
              </a:r>
            </a:p>
            <a:p>
              <a:pPr algn="ctr" eaLnBrk="1" hangingPunct="1"/>
              <a:r>
                <a:rPr lang="en-US" altLang="en-US" sz="1800" dirty="0"/>
                <a:t>10.75</a:t>
              </a:r>
            </a:p>
            <a:p>
              <a:pPr algn="ctr" eaLnBrk="1" hangingPunct="1"/>
              <a:r>
                <a:rPr lang="en-US" altLang="en-US" sz="1800" dirty="0"/>
                <a:t>10.5</a:t>
              </a:r>
            </a:p>
            <a:p>
              <a:pPr algn="ctr" eaLnBrk="1" hangingPunct="1"/>
              <a:r>
                <a:rPr lang="en-US" altLang="en-US" sz="1800" dirty="0"/>
                <a:t>10.25</a:t>
              </a:r>
            </a:p>
            <a:p>
              <a:pPr algn="ctr" eaLnBrk="1" hangingPunct="1"/>
              <a:r>
                <a:rPr lang="en-US" altLang="en-US" sz="1800" dirty="0"/>
                <a:t>10</a:t>
              </a:r>
            </a:p>
            <a:p>
              <a:pPr algn="ctr" eaLnBrk="1" hangingPunct="1"/>
              <a:r>
                <a:rPr lang="en-US" altLang="en-US" sz="1800" dirty="0"/>
                <a:t>9.75</a:t>
              </a:r>
            </a:p>
            <a:p>
              <a:pPr algn="ctr" eaLnBrk="1" hangingPunct="1"/>
              <a:r>
                <a:rPr lang="en-US" altLang="en-US" sz="1800" dirty="0"/>
                <a:t>9.5</a:t>
              </a:r>
            </a:p>
            <a:p>
              <a:pPr algn="ctr" eaLnBrk="1" hangingPunct="1"/>
              <a:r>
                <a:rPr lang="en-US" altLang="en-US" sz="1800" dirty="0"/>
                <a:t>8</a:t>
              </a:r>
            </a:p>
            <a:p>
              <a:pPr eaLnBrk="1" hangingPunct="1"/>
              <a:endParaRPr lang="en-US" altLang="en-US" sz="1800" dirty="0"/>
            </a:p>
            <a:p>
              <a:pPr eaLnBrk="1" hangingPunct="1"/>
              <a:endParaRPr lang="en-US" altLang="en-US" sz="1800" dirty="0"/>
            </a:p>
            <a:p>
              <a:pPr eaLnBrk="1" hangingPunct="1"/>
              <a:endParaRPr lang="en-US" altLang="en-US" sz="1800" dirty="0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FD6E7FC-919D-314E-A453-5071FAB52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84" r="49779" b="5595"/>
            <a:stretch>
              <a:fillRect/>
            </a:stretch>
          </p:blipFill>
          <p:spPr bwMode="auto">
            <a:xfrm>
              <a:off x="6320817" y="2522779"/>
              <a:ext cx="1606550" cy="114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B9BF2E84-D799-4546-9AC7-4A9D309DE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77" t="10088" r="-4887" b="60806"/>
            <a:stretch>
              <a:fillRect/>
            </a:stretch>
          </p:blipFill>
          <p:spPr bwMode="auto">
            <a:xfrm>
              <a:off x="6327167" y="4694479"/>
              <a:ext cx="1771650" cy="1303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5024673-5724-D043-81DA-528A742E5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77" t="53404" r="-4887" b="10851"/>
            <a:stretch>
              <a:fillRect/>
            </a:stretch>
          </p:blipFill>
          <p:spPr bwMode="auto">
            <a:xfrm>
              <a:off x="6323992" y="3665779"/>
              <a:ext cx="1771650" cy="106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4">
              <a:extLst>
                <a:ext uri="{FF2B5EF4-FFF2-40B4-BE49-F238E27FC236}">
                  <a16:creationId xmlns:a16="http://schemas.microsoft.com/office/drawing/2014/main" id="{1A1A2F9B-10B2-F946-B24F-09E288070F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8530" y="2122729"/>
              <a:ext cx="2857500" cy="480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800" u="sng" dirty="0"/>
                <a:t>Hours light</a:t>
              </a:r>
            </a:p>
            <a:p>
              <a:pPr algn="ctr" eaLnBrk="1" hangingPunct="1"/>
              <a:endParaRPr lang="en-US" altLang="en-US" sz="1800" u="sng" dirty="0"/>
            </a:p>
            <a:p>
              <a:pPr algn="ctr" eaLnBrk="1" hangingPunct="1"/>
              <a:r>
                <a:rPr lang="en-US" altLang="en-US" sz="1800" dirty="0"/>
                <a:t> 8</a:t>
              </a:r>
            </a:p>
            <a:p>
              <a:pPr algn="ctr" eaLnBrk="1" hangingPunct="1"/>
              <a:r>
                <a:rPr lang="en-US" altLang="en-US" sz="1800" dirty="0"/>
                <a:t>12</a:t>
              </a:r>
            </a:p>
            <a:p>
              <a:pPr algn="ctr" eaLnBrk="1" hangingPunct="1"/>
              <a:r>
                <a:rPr lang="en-US" altLang="en-US" sz="1800" dirty="0"/>
                <a:t>12.5</a:t>
              </a:r>
            </a:p>
            <a:p>
              <a:pPr algn="ctr" eaLnBrk="1" hangingPunct="1"/>
              <a:r>
                <a:rPr lang="en-US" altLang="en-US" sz="1800" dirty="0"/>
                <a:t>12.75</a:t>
              </a:r>
            </a:p>
            <a:p>
              <a:pPr algn="ctr" eaLnBrk="1" hangingPunct="1"/>
              <a:r>
                <a:rPr lang="en-US" altLang="en-US" sz="1800" dirty="0"/>
                <a:t>13</a:t>
              </a:r>
            </a:p>
            <a:p>
              <a:pPr algn="ctr" eaLnBrk="1" hangingPunct="1"/>
              <a:r>
                <a:rPr lang="en-US" altLang="en-US" sz="1800" dirty="0"/>
                <a:t>13.25</a:t>
              </a:r>
            </a:p>
            <a:p>
              <a:pPr algn="ctr" eaLnBrk="1" hangingPunct="1"/>
              <a:r>
                <a:rPr lang="en-US" altLang="en-US" sz="1800" dirty="0"/>
                <a:t>13.5</a:t>
              </a:r>
            </a:p>
            <a:p>
              <a:pPr algn="ctr" eaLnBrk="1" hangingPunct="1"/>
              <a:r>
                <a:rPr lang="en-US" altLang="en-US" sz="1800" dirty="0"/>
                <a:t>13.75</a:t>
              </a:r>
            </a:p>
            <a:p>
              <a:pPr algn="ctr" eaLnBrk="1" hangingPunct="1"/>
              <a:r>
                <a:rPr lang="en-US" altLang="en-US" sz="1800" dirty="0"/>
                <a:t>14</a:t>
              </a:r>
            </a:p>
            <a:p>
              <a:pPr algn="ctr" eaLnBrk="1" hangingPunct="1"/>
              <a:r>
                <a:rPr lang="en-US" altLang="en-US" sz="1800" dirty="0"/>
                <a:t>14.25</a:t>
              </a:r>
            </a:p>
            <a:p>
              <a:pPr algn="ctr" eaLnBrk="1" hangingPunct="1"/>
              <a:r>
                <a:rPr lang="en-US" altLang="en-US" sz="1800" dirty="0"/>
                <a:t>14.5</a:t>
              </a:r>
            </a:p>
            <a:p>
              <a:pPr algn="ctr" eaLnBrk="1" hangingPunct="1"/>
              <a:r>
                <a:rPr lang="en-US" altLang="en-US" sz="1800" dirty="0"/>
                <a:t>16</a:t>
              </a:r>
            </a:p>
            <a:p>
              <a:pPr eaLnBrk="1" hangingPunct="1"/>
              <a:endParaRPr lang="en-US" altLang="en-US" sz="1800" dirty="0"/>
            </a:p>
            <a:p>
              <a:pPr eaLnBrk="1" hangingPunct="1"/>
              <a:endParaRPr lang="en-US" altLang="en-US" sz="1800" dirty="0"/>
            </a:p>
            <a:p>
              <a:pPr eaLnBrk="1" hangingPunct="1"/>
              <a:endParaRPr lang="en-US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0187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6E0D45A-D907-B245-BDAC-1E6A60BF8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" r="2685"/>
          <a:stretch/>
        </p:blipFill>
        <p:spPr>
          <a:xfrm>
            <a:off x="0" y="1298650"/>
            <a:ext cx="4317358" cy="4573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F125AA-24FE-6F4D-8A09-FEC46C524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7" r="6280"/>
          <a:stretch/>
        </p:blipFill>
        <p:spPr>
          <a:xfrm>
            <a:off x="4317358" y="1298650"/>
            <a:ext cx="4294208" cy="45731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D2BAE8-CD51-F845-AF8F-98D4F8D67BA2}"/>
              </a:ext>
            </a:extLst>
          </p:cNvPr>
          <p:cNvSpPr/>
          <p:nvPr/>
        </p:nvSpPr>
        <p:spPr>
          <a:xfrm>
            <a:off x="230721" y="337888"/>
            <a:ext cx="10313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Diapause incidence across sampling range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7E949-511D-3D4D-A403-91E3D5ABBF5C}"/>
              </a:ext>
            </a:extLst>
          </p:cNvPr>
          <p:cNvSpPr/>
          <p:nvPr/>
        </p:nvSpPr>
        <p:spPr>
          <a:xfrm>
            <a:off x="8846917" y="1298650"/>
            <a:ext cx="304028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Completely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diapausing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populations north of ~32 degrees N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Diapause incidence has not changed significantly since 2008.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12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771</Words>
  <Application>Microsoft Macintosh PowerPoint</Application>
  <PresentationFormat>Widescreen</PresentationFormat>
  <Paragraphs>189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ＭＳ Ｐゴシック</vt:lpstr>
      <vt:lpstr>Arial</vt:lpstr>
      <vt:lpstr>Arial Rounded MT Bold</vt:lpstr>
      <vt:lpstr>Calibri</vt:lpstr>
      <vt:lpstr>Calibri Light</vt:lpstr>
      <vt:lpstr>Verdana</vt:lpstr>
      <vt:lpstr>Office Theme</vt:lpstr>
      <vt:lpstr>Adaptation of an invasive mosquito to growing seasons across multiple geographic scales</vt:lpstr>
      <vt:lpstr>PowerPoint Presentation</vt:lpstr>
      <vt:lpstr>PowerPoint Presentation</vt:lpstr>
      <vt:lpstr>Photoperiodic  Diapause</vt:lpstr>
      <vt:lpstr>PowerPoint Presentation</vt:lpstr>
      <vt:lpstr>Previously: Evolution of latitudinal clines in Aedes albopictus overwintering diapause</vt:lpstr>
      <vt:lpstr>Which environmental factors drive establishment of latitudinal clines in diapause?</vt:lpstr>
      <vt:lpstr>Replication of latitudinal clines across space and time: Experimental design</vt:lpstr>
      <vt:lpstr>PowerPoint Presentation</vt:lpstr>
      <vt:lpstr>PowerPoint Presentation</vt:lpstr>
      <vt:lpstr>PowerPoint Presentation</vt:lpstr>
      <vt:lpstr>Predicting optimal diapause timing using growing degree days (GDD)? </vt:lpstr>
      <vt:lpstr>PowerPoint Presentation</vt:lpstr>
      <vt:lpstr>PowerPoint Presentation</vt:lpstr>
      <vt:lpstr>PowerPoint Presentation</vt:lpstr>
      <vt:lpstr>PowerPoint Presentation</vt:lpstr>
      <vt:lpstr>Conclusions and further questions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 Musheg</cp:lastModifiedBy>
  <cp:revision>52</cp:revision>
  <cp:lastPrinted>2020-02-19T18:46:48Z</cp:lastPrinted>
  <dcterms:created xsi:type="dcterms:W3CDTF">2020-02-03T14:31:08Z</dcterms:created>
  <dcterms:modified xsi:type="dcterms:W3CDTF">2020-02-27T00:06:48Z</dcterms:modified>
</cp:coreProperties>
</file>